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5" r:id="rId6"/>
    <p:sldId id="266" r:id="rId7"/>
    <p:sldId id="260" r:id="rId8"/>
    <p:sldId id="261" r:id="rId9"/>
    <p:sldId id="262" r:id="rId10"/>
    <p:sldId id="267" r:id="rId11"/>
    <p:sldId id="268" r:id="rId12"/>
    <p:sldId id="263" r:id="rId13"/>
    <p:sldId id="264"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snapToObjects="1">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C37C4F-ABCB-2F4F-8888-9AA5942C7A38}" type="datetimeFigureOut">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1659188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C37C4F-ABCB-2F4F-8888-9AA5942C7A38}" type="datetimeFigureOut">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204388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C37C4F-ABCB-2F4F-8888-9AA5942C7A38}" type="datetimeFigureOut">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3216271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C37C4F-ABCB-2F4F-8888-9AA5942C7A38}" type="datetimeFigureOut">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1956586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C37C4F-ABCB-2F4F-8888-9AA5942C7A38}" type="datetimeFigureOut">
              <a:rPr lang="en-US" smtClean="0"/>
              <a:pPr/>
              <a:t>12/2/2011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3313471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C37C4F-ABCB-2F4F-8888-9AA5942C7A38}" type="datetimeFigureOut">
              <a:rPr lang="en-US" smtClean="0"/>
              <a:pPr/>
              <a:t>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1987862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C37C4F-ABCB-2F4F-8888-9AA5942C7A38}" type="datetimeFigureOut">
              <a:rPr lang="en-US" smtClean="0"/>
              <a:pPr/>
              <a:t>12/2/2011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3927483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C37C4F-ABCB-2F4F-8888-9AA5942C7A38}" type="datetimeFigureOut">
              <a:rPr lang="en-US" smtClean="0"/>
              <a:pPr/>
              <a:t>12/2/2011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3049865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C37C4F-ABCB-2F4F-8888-9AA5942C7A38}" type="datetimeFigureOut">
              <a:rPr lang="en-US" smtClean="0"/>
              <a:pPr/>
              <a:t>12/2/2011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1403329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C37C4F-ABCB-2F4F-8888-9AA5942C7A38}" type="datetimeFigureOut">
              <a:rPr lang="en-US" smtClean="0"/>
              <a:pPr/>
              <a:t>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2145755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C37C4F-ABCB-2F4F-8888-9AA5942C7A38}" type="datetimeFigureOut">
              <a:rPr lang="en-US" smtClean="0"/>
              <a:pPr/>
              <a:t>12/2/2011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542124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C37C4F-ABCB-2F4F-8888-9AA5942C7A38}" type="datetimeFigureOut">
              <a:rPr lang="en-US" smtClean="0"/>
              <a:pPr/>
              <a:t>12/2/2011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683A99-44ED-A248-A222-E3F243D5DE12}" type="slidenum">
              <a:rPr lang="en-US" smtClean="0"/>
              <a:pPr/>
              <a:t>‹#›</a:t>
            </a:fld>
            <a:endParaRPr lang="en-US"/>
          </a:p>
        </p:txBody>
      </p:sp>
    </p:spTree>
    <p:extLst>
      <p:ext uri="{BB962C8B-B14F-4D97-AF65-F5344CB8AC3E}">
        <p14:creationId xmlns:p14="http://schemas.microsoft.com/office/powerpoint/2010/main" xmlns="" val="885717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understandingduchamp.com/" TargetMode="External"/><Relationship Id="rId7" Type="http://schemas.openxmlformats.org/officeDocument/2006/relationships/hyperlink" Target="http://www.understandingduchamp.com/text.html" TargetMode="External"/><Relationship Id="rId2" Type="http://schemas.openxmlformats.org/officeDocument/2006/relationships/hyperlink" Target="http://en.wikipedia.org/wiki/Marcel_Duchamp" TargetMode="External"/><Relationship Id="rId1" Type="http://schemas.openxmlformats.org/officeDocument/2006/relationships/slideLayout" Target="../slideLayouts/slideLayout2.xml"/><Relationship Id="rId6" Type="http://schemas.openxmlformats.org/officeDocument/2006/relationships/hyperlink" Target="http://members.peak.org/~dadaist/English/Graphics/duchamp.html" TargetMode="External"/><Relationship Id="rId5" Type="http://schemas.openxmlformats.org/officeDocument/2006/relationships/hyperlink" Target="http://www.beatmuseum.org/duchamp/marcelduchamp.html" TargetMode="External"/><Relationship Id="rId4" Type="http://schemas.openxmlformats.org/officeDocument/2006/relationships/hyperlink" Target="http://www.marcelduchamp.ne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Marcel Duchamp</a:t>
            </a:r>
            <a:endParaRPr lang="en-US" dirty="0"/>
          </a:p>
        </p:txBody>
      </p:sp>
      <p:sp>
        <p:nvSpPr>
          <p:cNvPr id="3" name="Subtitle 2"/>
          <p:cNvSpPr>
            <a:spLocks noGrp="1"/>
          </p:cNvSpPr>
          <p:nvPr>
            <p:ph type="subTitle" idx="1"/>
          </p:nvPr>
        </p:nvSpPr>
        <p:spPr/>
        <p:txBody>
          <a:bodyPr/>
          <a:lstStyle/>
          <a:p>
            <a:r>
              <a:rPr lang="en-US" dirty="0" err="1" smtClean="0"/>
              <a:t>Akanksha</a:t>
            </a:r>
            <a:r>
              <a:rPr lang="en-US" dirty="0" smtClean="0"/>
              <a:t> </a:t>
            </a:r>
            <a:r>
              <a:rPr lang="en-US" dirty="0" err="1" smtClean="0"/>
              <a:t>Chaturvedi</a:t>
            </a:r>
            <a:r>
              <a:rPr lang="en-US" dirty="0" smtClean="0"/>
              <a:t> </a:t>
            </a:r>
            <a:endParaRPr lang="en-US" dirty="0"/>
          </a:p>
        </p:txBody>
      </p:sp>
    </p:spTree>
    <p:extLst>
      <p:ext uri="{BB962C8B-B14F-4D97-AF65-F5344CB8AC3E}">
        <p14:creationId xmlns:p14="http://schemas.microsoft.com/office/powerpoint/2010/main" xmlns="" val="3005573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775"/>
            <a:ext cx="4459964" cy="1143000"/>
          </a:xfrm>
        </p:spPr>
        <p:txBody>
          <a:bodyPr>
            <a:normAutofit/>
          </a:bodyPr>
          <a:lstStyle/>
          <a:p>
            <a:r>
              <a:rPr lang="pl-PL" sz="5400" b="1" i="1" dirty="0"/>
              <a:t>Fresh </a:t>
            </a:r>
            <a:r>
              <a:rPr lang="pl-PL" sz="5400" b="1" i="1" dirty="0" smtClean="0"/>
              <a:t>Widow</a:t>
            </a:r>
            <a:endParaRPr lang="en-US" sz="5400" dirty="0"/>
          </a:p>
        </p:txBody>
      </p:sp>
      <p:sp>
        <p:nvSpPr>
          <p:cNvPr id="3" name="Content Placeholder 2"/>
          <p:cNvSpPr>
            <a:spLocks noGrp="1"/>
          </p:cNvSpPr>
          <p:nvPr>
            <p:ph idx="1"/>
          </p:nvPr>
        </p:nvSpPr>
        <p:spPr>
          <a:xfrm>
            <a:off x="0" y="1183775"/>
            <a:ext cx="4459963" cy="5520668"/>
          </a:xfrm>
        </p:spPr>
        <p:txBody>
          <a:bodyPr>
            <a:normAutofit fontScale="92500" lnSpcReduction="10000"/>
          </a:bodyPr>
          <a:lstStyle/>
          <a:p>
            <a:r>
              <a:rPr lang="en-US" dirty="0" smtClean="0"/>
              <a:t>Title is a pun </a:t>
            </a:r>
          </a:p>
          <a:p>
            <a:r>
              <a:rPr lang="en-US" dirty="0"/>
              <a:t>In the United States, </a:t>
            </a:r>
            <a:r>
              <a:rPr lang="en-US" dirty="0" smtClean="0"/>
              <a:t>(where Duchamp stayed for a while)most </a:t>
            </a:r>
            <a:r>
              <a:rPr lang="en-US" dirty="0"/>
              <a:t>windows open upwards</a:t>
            </a:r>
            <a:r>
              <a:rPr lang="en-US" dirty="0" smtClean="0"/>
              <a:t>.</a:t>
            </a:r>
          </a:p>
          <a:p>
            <a:r>
              <a:rPr lang="en-US" dirty="0" smtClean="0"/>
              <a:t> </a:t>
            </a:r>
            <a:r>
              <a:rPr lang="en-US" dirty="0"/>
              <a:t>The rare </a:t>
            </a:r>
            <a:r>
              <a:rPr lang="en-US" dirty="0" smtClean="0"/>
              <a:t>windows </a:t>
            </a:r>
            <a:r>
              <a:rPr lang="en-US" dirty="0"/>
              <a:t>that open inwards are </a:t>
            </a:r>
            <a:r>
              <a:rPr lang="en-US" dirty="0" smtClean="0"/>
              <a:t>known as: </a:t>
            </a:r>
            <a:r>
              <a:rPr lang="en-US" i="1" dirty="0" smtClean="0"/>
              <a:t>French </a:t>
            </a:r>
            <a:r>
              <a:rPr lang="en-US" i="1" dirty="0"/>
              <a:t>Windows</a:t>
            </a:r>
            <a:r>
              <a:rPr lang="en-US" dirty="0"/>
              <a:t>. </a:t>
            </a:r>
            <a:endParaRPr lang="en-US" dirty="0" smtClean="0"/>
          </a:p>
          <a:p>
            <a:r>
              <a:rPr lang="en-US" dirty="0" smtClean="0"/>
              <a:t>Thus </a:t>
            </a:r>
            <a:r>
              <a:rPr lang="en-US" i="1" dirty="0"/>
              <a:t>French Window</a:t>
            </a:r>
            <a:r>
              <a:rPr lang="en-US" dirty="0"/>
              <a:t> led to </a:t>
            </a:r>
            <a:r>
              <a:rPr lang="en-US" i="1" dirty="0"/>
              <a:t>Fresh Widow</a:t>
            </a:r>
            <a:r>
              <a:rPr lang="en-US" dirty="0"/>
              <a:t>, and the black squares mirrored her mourning.</a:t>
            </a:r>
          </a:p>
        </p:txBody>
      </p:sp>
      <p:pic>
        <p:nvPicPr>
          <p:cNvPr id="4" name="Picture 3" descr="5-1A02072-fenetre.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459963" y="122240"/>
            <a:ext cx="4684037" cy="6735760"/>
          </a:xfrm>
          <a:prstGeom prst="rect">
            <a:avLst/>
          </a:prstGeom>
        </p:spPr>
      </p:pic>
    </p:spTree>
    <p:extLst>
      <p:ext uri="{BB962C8B-B14F-4D97-AF65-F5344CB8AC3E}">
        <p14:creationId xmlns:p14="http://schemas.microsoft.com/office/powerpoint/2010/main" xmlns="" val="3719324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4638"/>
            <a:ext cx="8229600" cy="5793023"/>
          </a:xfrm>
        </p:spPr>
        <p:txBody>
          <a:bodyPr>
            <a:normAutofit/>
          </a:bodyPr>
          <a:lstStyle/>
          <a:p>
            <a:r>
              <a:rPr lang="en-US" dirty="0"/>
              <a:t>T</a:t>
            </a:r>
            <a:r>
              <a:rPr lang="en-US" dirty="0" smtClean="0"/>
              <a:t>his </a:t>
            </a:r>
            <a:r>
              <a:rPr lang="en-US" dirty="0"/>
              <a:t>work </a:t>
            </a:r>
            <a:r>
              <a:rPr lang="en-US" dirty="0" smtClean="0"/>
              <a:t>also portrays western </a:t>
            </a:r>
            <a:r>
              <a:rPr lang="en-US" dirty="0"/>
              <a:t>painting tradition </a:t>
            </a:r>
            <a:r>
              <a:rPr lang="en-US" dirty="0" smtClean="0"/>
              <a:t>and Alberti’s (a famous Italian painter) definition of paintings as </a:t>
            </a:r>
            <a:r>
              <a:rPr lang="en-US" b="1" dirty="0" smtClean="0"/>
              <a:t>“open </a:t>
            </a:r>
            <a:r>
              <a:rPr lang="en-US" b="1" dirty="0"/>
              <a:t>windows looking out onto the world</a:t>
            </a:r>
            <a:r>
              <a:rPr lang="en-US" b="1" dirty="0" smtClean="0"/>
              <a:t>”</a:t>
            </a:r>
          </a:p>
          <a:p>
            <a:r>
              <a:rPr lang="en-US" b="1" dirty="0"/>
              <a:t> </a:t>
            </a:r>
            <a:r>
              <a:rPr lang="en-US" dirty="0"/>
              <a:t>Duchamp </a:t>
            </a:r>
            <a:r>
              <a:rPr lang="en-US" dirty="0" smtClean="0"/>
              <a:t>also had a miniature </a:t>
            </a:r>
            <a:r>
              <a:rPr lang="en-US" dirty="0"/>
              <a:t>window built and </a:t>
            </a:r>
            <a:r>
              <a:rPr lang="en-US" dirty="0" smtClean="0"/>
              <a:t>instead </a:t>
            </a:r>
            <a:r>
              <a:rPr lang="en-US" dirty="0"/>
              <a:t>of </a:t>
            </a:r>
            <a:r>
              <a:rPr lang="en-US" dirty="0" smtClean="0"/>
              <a:t>glass he included the </a:t>
            </a:r>
            <a:r>
              <a:rPr lang="en-US" dirty="0"/>
              <a:t>squares of leather </a:t>
            </a:r>
            <a:r>
              <a:rPr lang="en-US" dirty="0" smtClean="0"/>
              <a:t>to produce: </a:t>
            </a:r>
            <a:r>
              <a:rPr lang="en-US" dirty="0"/>
              <a:t>a </a:t>
            </a:r>
            <a:r>
              <a:rPr lang="en-US" b="1" dirty="0"/>
              <a:t>closed </a:t>
            </a:r>
            <a:r>
              <a:rPr lang="en-US" b="1" dirty="0" smtClean="0"/>
              <a:t>window</a:t>
            </a:r>
          </a:p>
          <a:p>
            <a:r>
              <a:rPr lang="en-US" b="1" dirty="0" smtClean="0"/>
              <a:t>The closed window is </a:t>
            </a:r>
            <a:r>
              <a:rPr lang="en-US" dirty="0" smtClean="0"/>
              <a:t>looking into nothing</a:t>
            </a:r>
            <a:r>
              <a:rPr lang="en-US" dirty="0"/>
              <a:t>. So the eyes </a:t>
            </a:r>
            <a:r>
              <a:rPr lang="en-US" dirty="0" smtClean="0"/>
              <a:t>look only at the window, </a:t>
            </a:r>
            <a:r>
              <a:rPr lang="en-US" dirty="0"/>
              <a:t>as it has </a:t>
            </a:r>
            <a:r>
              <a:rPr lang="en-US" dirty="0" smtClean="0"/>
              <a:t>closed the portal to the possible world that lies further ahead.</a:t>
            </a:r>
            <a:endParaRPr lang="en-US" dirty="0"/>
          </a:p>
        </p:txBody>
      </p:sp>
    </p:spTree>
    <p:extLst>
      <p:ext uri="{BB962C8B-B14F-4D97-AF65-F5344CB8AC3E}">
        <p14:creationId xmlns:p14="http://schemas.microsoft.com/office/powerpoint/2010/main" xmlns="" val="1458738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5229" y="65558"/>
            <a:ext cx="6016979" cy="1045777"/>
          </a:xfrm>
        </p:spPr>
        <p:txBody>
          <a:bodyPr>
            <a:normAutofit fontScale="90000"/>
          </a:bodyPr>
          <a:lstStyle/>
          <a:p>
            <a:r>
              <a:rPr lang="en-US" sz="7300" dirty="0" smtClean="0"/>
              <a:t>TIMELINE</a:t>
            </a:r>
            <a:r>
              <a:rPr lang="en-US" dirty="0" smtClean="0"/>
              <a:t> </a:t>
            </a:r>
            <a:endParaRPr lang="en-US" dirty="0"/>
          </a:p>
        </p:txBody>
      </p:sp>
      <p:sp>
        <p:nvSpPr>
          <p:cNvPr id="3" name="Content Placeholder 2"/>
          <p:cNvSpPr>
            <a:spLocks noGrp="1"/>
          </p:cNvSpPr>
          <p:nvPr>
            <p:ph idx="1"/>
          </p:nvPr>
        </p:nvSpPr>
        <p:spPr>
          <a:xfrm>
            <a:off x="457200" y="1111335"/>
            <a:ext cx="8229600" cy="5746665"/>
          </a:xfrm>
        </p:spPr>
        <p:txBody>
          <a:bodyPr>
            <a:noAutofit/>
          </a:bodyPr>
          <a:lstStyle/>
          <a:p>
            <a:r>
              <a:rPr lang="en-US" sz="2400" b="1" dirty="0" smtClean="0"/>
              <a:t>1904: </a:t>
            </a:r>
            <a:r>
              <a:rPr lang="en-US" sz="2400" dirty="0" smtClean="0"/>
              <a:t>Marcel </a:t>
            </a:r>
            <a:r>
              <a:rPr lang="en-US" sz="2400" dirty="0"/>
              <a:t>Duchamp joined his brothers in </a:t>
            </a:r>
            <a:r>
              <a:rPr lang="en-US" sz="2400" dirty="0" smtClean="0"/>
              <a:t>school, in Paris </a:t>
            </a:r>
          </a:p>
          <a:p>
            <a:r>
              <a:rPr lang="en-US" sz="2400" b="1" dirty="0" smtClean="0"/>
              <a:t>1909: </a:t>
            </a:r>
            <a:r>
              <a:rPr lang="en-US" sz="2400" dirty="0" smtClean="0"/>
              <a:t>He </a:t>
            </a:r>
            <a:r>
              <a:rPr lang="en-US" sz="2400" dirty="0"/>
              <a:t>started working on Cézanne-inspired </a:t>
            </a:r>
            <a:r>
              <a:rPr lang="en-US" sz="2400" dirty="0" smtClean="0"/>
              <a:t>painting</a:t>
            </a:r>
          </a:p>
          <a:p>
            <a:r>
              <a:rPr lang="en-US" sz="2400" b="1" dirty="0" smtClean="0"/>
              <a:t>1912: </a:t>
            </a:r>
            <a:r>
              <a:rPr lang="en-US" sz="2400" i="1" dirty="0" smtClean="0"/>
              <a:t>Nude </a:t>
            </a:r>
            <a:r>
              <a:rPr lang="en-US" sz="2400" i="1" dirty="0"/>
              <a:t>Descending a Staircase</a:t>
            </a:r>
            <a:r>
              <a:rPr lang="en-US" sz="2400" dirty="0"/>
              <a:t> was </a:t>
            </a:r>
            <a:r>
              <a:rPr lang="en-US" sz="2400" dirty="0" smtClean="0"/>
              <a:t>was exhibited and he </a:t>
            </a:r>
            <a:r>
              <a:rPr lang="en-US" sz="2400" dirty="0"/>
              <a:t>started working on </a:t>
            </a:r>
            <a:r>
              <a:rPr lang="en-US" sz="2400" i="1" dirty="0"/>
              <a:t>The Large Glass</a:t>
            </a:r>
            <a:r>
              <a:rPr lang="en-US" sz="2400" dirty="0"/>
              <a:t>.</a:t>
            </a:r>
          </a:p>
          <a:p>
            <a:r>
              <a:rPr lang="en-US" sz="2400" b="1" dirty="0" smtClean="0"/>
              <a:t>1915</a:t>
            </a:r>
            <a:r>
              <a:rPr lang="en-US" sz="2400" b="1" dirty="0"/>
              <a:t>:</a:t>
            </a:r>
            <a:r>
              <a:rPr lang="en-US" sz="2400" dirty="0" smtClean="0"/>
              <a:t>He </a:t>
            </a:r>
            <a:r>
              <a:rPr lang="en-US" sz="2400" dirty="0"/>
              <a:t>travelled to the United </a:t>
            </a:r>
            <a:r>
              <a:rPr lang="en-US" sz="2400" dirty="0" smtClean="0"/>
              <a:t>States.</a:t>
            </a:r>
          </a:p>
          <a:p>
            <a:r>
              <a:rPr lang="en-US" sz="2400" b="1" dirty="0" smtClean="0"/>
              <a:t>1917: </a:t>
            </a:r>
            <a:r>
              <a:rPr lang="en-US" sz="2400" dirty="0" smtClean="0"/>
              <a:t>Duchamp </a:t>
            </a:r>
            <a:r>
              <a:rPr lang="en-US" sz="2400" dirty="0"/>
              <a:t>submitted his </a:t>
            </a:r>
            <a:r>
              <a:rPr lang="en-US" sz="2400" i="1" dirty="0"/>
              <a:t>Fountain</a:t>
            </a:r>
            <a:r>
              <a:rPr lang="en-US" sz="2400" dirty="0"/>
              <a:t> to the Society of Independent Artists’ selection committee (which he belonged to) using </a:t>
            </a:r>
            <a:r>
              <a:rPr lang="en-US" sz="2400" dirty="0" smtClean="0"/>
              <a:t>a fake name, </a:t>
            </a:r>
            <a:r>
              <a:rPr lang="en-US" sz="2400" dirty="0"/>
              <a:t>Richard Mutt. </a:t>
            </a:r>
            <a:r>
              <a:rPr lang="en-US" sz="2400" dirty="0" smtClean="0"/>
              <a:t/>
            </a:r>
            <a:br>
              <a:rPr lang="en-US" sz="2400" dirty="0" smtClean="0"/>
            </a:br>
            <a:r>
              <a:rPr lang="en-US" sz="2400" dirty="0" smtClean="0"/>
              <a:t>It </a:t>
            </a:r>
            <a:r>
              <a:rPr lang="en-US" sz="2400" dirty="0"/>
              <a:t>was declined, sparking a string of articles explaining the concept: </a:t>
            </a:r>
            <a:r>
              <a:rPr lang="en-US" sz="2400" i="1" dirty="0"/>
              <a:t>The Richard Mutt Case</a:t>
            </a:r>
            <a:r>
              <a:rPr lang="en-US" sz="2400" dirty="0"/>
              <a:t>.</a:t>
            </a:r>
          </a:p>
          <a:p>
            <a:r>
              <a:rPr lang="en-US" sz="2400" b="1" dirty="0" smtClean="0"/>
              <a:t>1919:</a:t>
            </a:r>
            <a:r>
              <a:rPr lang="en-US" sz="2400" dirty="0" smtClean="0"/>
              <a:t>He </a:t>
            </a:r>
            <a:r>
              <a:rPr lang="en-US" sz="2400" dirty="0"/>
              <a:t>returned to Paris and worked with the Dadaists.</a:t>
            </a:r>
          </a:p>
          <a:p>
            <a:r>
              <a:rPr lang="en-US" sz="2400" b="1" dirty="0" smtClean="0"/>
              <a:t>1920:</a:t>
            </a:r>
            <a:r>
              <a:rPr lang="en-US" sz="2400" dirty="0" smtClean="0"/>
              <a:t>He </a:t>
            </a:r>
            <a:r>
              <a:rPr lang="en-US" sz="2400" dirty="0"/>
              <a:t>returned to New </a:t>
            </a:r>
            <a:r>
              <a:rPr lang="en-US" sz="2400" dirty="0" smtClean="0"/>
              <a:t>York and co-founded </a:t>
            </a:r>
            <a:r>
              <a:rPr lang="en-US" sz="2400" dirty="0"/>
              <a:t>an </a:t>
            </a:r>
            <a:r>
              <a:rPr lang="en-US" sz="2400" dirty="0" smtClean="0"/>
              <a:t>organization </a:t>
            </a:r>
            <a:r>
              <a:rPr lang="en-US" sz="2400" dirty="0"/>
              <a:t>to promote contemporary art by buying works by young artists. </a:t>
            </a:r>
          </a:p>
        </p:txBody>
      </p:sp>
    </p:spTree>
    <p:extLst>
      <p:ext uri="{BB962C8B-B14F-4D97-AF65-F5344CB8AC3E}">
        <p14:creationId xmlns:p14="http://schemas.microsoft.com/office/powerpoint/2010/main" xmlns="" val="1724489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5997"/>
            <a:ext cx="8229600" cy="5257800"/>
          </a:xfrm>
        </p:spPr>
        <p:txBody>
          <a:bodyPr>
            <a:noAutofit/>
          </a:bodyPr>
          <a:lstStyle/>
          <a:p>
            <a:r>
              <a:rPr lang="en-US" sz="2000" b="1" dirty="0"/>
              <a:t>1923: </a:t>
            </a:r>
            <a:r>
              <a:rPr lang="en-US" sz="2000" dirty="0"/>
              <a:t>Duchamp abandoned his </a:t>
            </a:r>
            <a:r>
              <a:rPr lang="en-US" sz="2000" i="1" dirty="0"/>
              <a:t>Large Glass</a:t>
            </a:r>
            <a:r>
              <a:rPr lang="en-US" sz="2000" dirty="0"/>
              <a:t> (and rumor had it he was abandoning art altogether).</a:t>
            </a:r>
          </a:p>
          <a:p>
            <a:r>
              <a:rPr lang="en-US" sz="2000" b="1" dirty="0"/>
              <a:t>1926: </a:t>
            </a:r>
            <a:r>
              <a:rPr lang="en-US" sz="2000" i="1" dirty="0"/>
              <a:t>The Large Glass </a:t>
            </a:r>
            <a:r>
              <a:rPr lang="en-US" sz="2000" dirty="0"/>
              <a:t>was exhibited in the Brooklyn Museum. That was when it was cracked</a:t>
            </a:r>
            <a:r>
              <a:rPr lang="en-US" sz="2000" dirty="0" smtClean="0"/>
              <a:t>.</a:t>
            </a:r>
            <a:endParaRPr lang="en-US" sz="2000" b="1" dirty="0" smtClean="0"/>
          </a:p>
          <a:p>
            <a:r>
              <a:rPr lang="en-US" sz="2000" b="1" dirty="0" smtClean="0"/>
              <a:t>1932: </a:t>
            </a:r>
            <a:r>
              <a:rPr lang="en-US" sz="2000" dirty="0" smtClean="0"/>
              <a:t>Duchamp </a:t>
            </a:r>
            <a:r>
              <a:rPr lang="en-US" sz="2000" dirty="0"/>
              <a:t>played for the French Chess </a:t>
            </a:r>
            <a:r>
              <a:rPr lang="en-US" sz="2000" dirty="0" smtClean="0"/>
              <a:t>team and wrote a book on chess.</a:t>
            </a:r>
            <a:endParaRPr lang="en-US" sz="2000" b="1" dirty="0"/>
          </a:p>
          <a:p>
            <a:r>
              <a:rPr lang="en-US" sz="2000" b="1" dirty="0" smtClean="0"/>
              <a:t>1938: </a:t>
            </a:r>
            <a:r>
              <a:rPr lang="en-US" sz="2000" dirty="0" smtClean="0"/>
              <a:t>Produced </a:t>
            </a:r>
            <a:r>
              <a:rPr lang="en-US" sz="2000" dirty="0"/>
              <a:t>300 </a:t>
            </a:r>
            <a:r>
              <a:rPr lang="en-US" sz="2000" i="1" dirty="0"/>
              <a:t>Boxes </a:t>
            </a:r>
            <a:r>
              <a:rPr lang="en-US" sz="2000" dirty="0" smtClean="0"/>
              <a:t>containing </a:t>
            </a:r>
            <a:r>
              <a:rPr lang="en-US" sz="2000" dirty="0"/>
              <a:t>miniature replicas of his </a:t>
            </a:r>
            <a:r>
              <a:rPr lang="en-US" sz="2000" dirty="0" smtClean="0"/>
              <a:t>works</a:t>
            </a:r>
          </a:p>
          <a:p>
            <a:r>
              <a:rPr lang="en-US" sz="2000" b="1" dirty="0" smtClean="0"/>
              <a:t>1942:</a:t>
            </a:r>
            <a:r>
              <a:rPr lang="en-US" sz="2000" dirty="0" smtClean="0"/>
              <a:t>Worked </a:t>
            </a:r>
            <a:r>
              <a:rPr lang="en-US" sz="2000" dirty="0"/>
              <a:t>with New-York-based surrealist refugees, in particular André Breton, with whom he </a:t>
            </a:r>
            <a:r>
              <a:rPr lang="en-US" sz="2000" dirty="0" smtClean="0"/>
              <a:t>organized </a:t>
            </a:r>
            <a:r>
              <a:rPr lang="en-US" sz="2000" dirty="0"/>
              <a:t>the </a:t>
            </a:r>
            <a:r>
              <a:rPr lang="en-US" sz="2000" i="1" dirty="0" smtClean="0"/>
              <a:t>his first Surrealism</a:t>
            </a:r>
            <a:r>
              <a:rPr lang="en-US" sz="2000" dirty="0" smtClean="0"/>
              <a:t> </a:t>
            </a:r>
            <a:r>
              <a:rPr lang="en-US" sz="2000" dirty="0"/>
              <a:t>exhibition</a:t>
            </a:r>
            <a:r>
              <a:rPr lang="en-US" sz="2000" dirty="0" smtClean="0"/>
              <a:t>. </a:t>
            </a:r>
            <a:endParaRPr lang="en-US" sz="2000" b="1" dirty="0"/>
          </a:p>
          <a:p>
            <a:r>
              <a:rPr lang="en-US" sz="2000" b="1" dirty="0" smtClean="0"/>
              <a:t>1953: </a:t>
            </a:r>
            <a:r>
              <a:rPr lang="en-US" sz="2000" i="1" dirty="0" smtClean="0"/>
              <a:t>Life</a:t>
            </a:r>
            <a:r>
              <a:rPr lang="en-US" sz="2000" dirty="0" smtClean="0"/>
              <a:t> </a:t>
            </a:r>
            <a:r>
              <a:rPr lang="en-US" sz="2000" dirty="0"/>
              <a:t>magazine ran an article on </a:t>
            </a:r>
            <a:r>
              <a:rPr lang="en-US" sz="2000" dirty="0" smtClean="0"/>
              <a:t>Duchamp.</a:t>
            </a:r>
          </a:p>
          <a:p>
            <a:r>
              <a:rPr lang="en-US" sz="2000" b="1" dirty="0" smtClean="0"/>
              <a:t>1954: </a:t>
            </a:r>
            <a:r>
              <a:rPr lang="en-US" sz="2000" dirty="0" smtClean="0"/>
              <a:t>The </a:t>
            </a:r>
            <a:r>
              <a:rPr lang="en-US" sz="2000" dirty="0"/>
              <a:t>Philadelphia Museum of Art </a:t>
            </a:r>
            <a:r>
              <a:rPr lang="en-US" sz="2000" dirty="0" smtClean="0"/>
              <a:t>opened that exhibited </a:t>
            </a:r>
            <a:r>
              <a:rPr lang="en-US" sz="2000" dirty="0"/>
              <a:t>43 of his works.</a:t>
            </a:r>
          </a:p>
          <a:p>
            <a:r>
              <a:rPr lang="en-US" sz="2000" b="1" dirty="0" smtClean="0"/>
              <a:t>1958: </a:t>
            </a:r>
            <a:r>
              <a:rPr lang="en-US" sz="2000" i="1" dirty="0" err="1" smtClean="0"/>
              <a:t>Marchand</a:t>
            </a:r>
            <a:r>
              <a:rPr lang="en-US" sz="2000" i="1" dirty="0" smtClean="0"/>
              <a:t> </a:t>
            </a:r>
            <a:r>
              <a:rPr lang="en-US" sz="2000" i="1" dirty="0"/>
              <a:t>de </a:t>
            </a:r>
            <a:r>
              <a:rPr lang="en-US" sz="2000" i="1" dirty="0" err="1"/>
              <a:t>Sel</a:t>
            </a:r>
            <a:r>
              <a:rPr lang="en-US" sz="2000" dirty="0"/>
              <a:t>, the first anthology of Duchamp’s writing, was published.</a:t>
            </a:r>
          </a:p>
          <a:p>
            <a:r>
              <a:rPr lang="en-US" sz="2000" b="1" dirty="0" smtClean="0"/>
              <a:t>1959: </a:t>
            </a:r>
            <a:r>
              <a:rPr lang="en-US" sz="2000" dirty="0" smtClean="0"/>
              <a:t>Robert </a:t>
            </a:r>
            <a:r>
              <a:rPr lang="en-US" sz="2000" dirty="0" err="1"/>
              <a:t>Lebel</a:t>
            </a:r>
            <a:r>
              <a:rPr lang="en-US" sz="2000" dirty="0"/>
              <a:t> published the first essay about Duchamp.</a:t>
            </a:r>
          </a:p>
          <a:p>
            <a:r>
              <a:rPr lang="en-US" sz="2000" b="1" dirty="0" smtClean="0"/>
              <a:t>1964: </a:t>
            </a:r>
            <a:r>
              <a:rPr lang="en-US" sz="2000" dirty="0" smtClean="0"/>
              <a:t>Milan’s </a:t>
            </a:r>
            <a:r>
              <a:rPr lang="en-US" sz="2000" dirty="0"/>
              <a:t>Schwartz Gallery recreated 13 lost </a:t>
            </a:r>
            <a:r>
              <a:rPr lang="en-US" sz="2000" dirty="0" smtClean="0"/>
              <a:t>ready-mades.</a:t>
            </a:r>
          </a:p>
          <a:p>
            <a:r>
              <a:rPr lang="en-US" sz="2000" b="1" dirty="0" smtClean="0"/>
              <a:t>1967: </a:t>
            </a:r>
            <a:r>
              <a:rPr lang="en-US" sz="2000" dirty="0" smtClean="0"/>
              <a:t>The </a:t>
            </a:r>
            <a:r>
              <a:rPr lang="en-US" sz="2000" dirty="0"/>
              <a:t>Paris Museum of Modern Art hosted a </a:t>
            </a:r>
            <a:r>
              <a:rPr lang="en-US" sz="2000" i="1" dirty="0"/>
              <a:t>Raymond Duchamp-Villon/Marcel Duchamp</a:t>
            </a:r>
            <a:r>
              <a:rPr lang="en-US" sz="2000" dirty="0"/>
              <a:t> exhibition.</a:t>
            </a:r>
          </a:p>
          <a:p>
            <a:r>
              <a:rPr lang="en-US" sz="2000" b="1" dirty="0" smtClean="0"/>
              <a:t>1968:</a:t>
            </a:r>
            <a:r>
              <a:rPr lang="en-US" sz="2000" dirty="0" smtClean="0"/>
              <a:t>Marcel </a:t>
            </a:r>
            <a:r>
              <a:rPr lang="en-US" sz="2000" dirty="0"/>
              <a:t>Duchamp died on 2 October in Neuilly, France.</a:t>
            </a:r>
          </a:p>
          <a:p>
            <a:endParaRPr lang="en-US" sz="1600" dirty="0"/>
          </a:p>
          <a:p>
            <a:endParaRPr lang="en-US" sz="1600" dirty="0"/>
          </a:p>
        </p:txBody>
      </p:sp>
    </p:spTree>
    <p:extLst>
      <p:ext uri="{BB962C8B-B14F-4D97-AF65-F5344CB8AC3E}">
        <p14:creationId xmlns:p14="http://schemas.microsoft.com/office/powerpoint/2010/main" xmlns="" val="3359368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250" y="312319"/>
            <a:ext cx="4621441" cy="624638"/>
          </a:xfrm>
        </p:spPr>
        <p:txBody>
          <a:bodyPr>
            <a:noAutofit/>
          </a:bodyPr>
          <a:lstStyle/>
          <a:p>
            <a:r>
              <a:rPr lang="en-US" sz="6000" dirty="0" smtClean="0"/>
              <a:t>Bibliography</a:t>
            </a:r>
            <a:endParaRPr lang="en-US" sz="6000" dirty="0"/>
          </a:p>
        </p:txBody>
      </p:sp>
      <p:sp>
        <p:nvSpPr>
          <p:cNvPr id="3" name="Content Placeholder 2"/>
          <p:cNvSpPr>
            <a:spLocks noGrp="1"/>
          </p:cNvSpPr>
          <p:nvPr>
            <p:ph idx="1"/>
          </p:nvPr>
        </p:nvSpPr>
        <p:spPr>
          <a:xfrm>
            <a:off x="457200" y="1165991"/>
            <a:ext cx="8229600" cy="6045970"/>
          </a:xfrm>
        </p:spPr>
        <p:txBody>
          <a:bodyPr>
            <a:normAutofit fontScale="77500" lnSpcReduction="20000"/>
          </a:bodyPr>
          <a:lstStyle/>
          <a:p>
            <a:r>
              <a:rPr lang="en-US" sz="2800" dirty="0" smtClean="0"/>
              <a:t>Available from: </a:t>
            </a:r>
            <a:r>
              <a:rPr lang="pl-PL" sz="2800" dirty="0" smtClean="0">
                <a:hlinkClick r:id="rId2"/>
              </a:rPr>
              <a:t>http://en.wikipedia.org/wiki/Marcel_Duchamp</a:t>
            </a:r>
            <a:r>
              <a:rPr lang="pl-PL" sz="2800" dirty="0" smtClean="0"/>
              <a:t/>
            </a:r>
            <a:br>
              <a:rPr lang="pl-PL" sz="2800" dirty="0" smtClean="0"/>
            </a:br>
            <a:r>
              <a:rPr lang="pl-PL" sz="2800" dirty="0" smtClean="0">
                <a:solidFill>
                  <a:srgbClr val="000000"/>
                </a:solidFill>
              </a:rPr>
              <a:t>[</a:t>
            </a:r>
            <a:r>
              <a:rPr lang="pl-PL" sz="2800" dirty="0" err="1" smtClean="0">
                <a:solidFill>
                  <a:srgbClr val="000000"/>
                </a:solidFill>
              </a:rPr>
              <a:t>Accessed</a:t>
            </a:r>
            <a:r>
              <a:rPr lang="pl-PL" sz="2800" dirty="0" smtClean="0">
                <a:solidFill>
                  <a:srgbClr val="000000"/>
                </a:solidFill>
              </a:rPr>
              <a:t> </a:t>
            </a:r>
            <a:r>
              <a:rPr lang="pl-PL" sz="2800" dirty="0" smtClean="0"/>
              <a:t>3 November 2011]</a:t>
            </a:r>
          </a:p>
          <a:p>
            <a:r>
              <a:rPr lang="en-US" sz="2800" dirty="0"/>
              <a:t>Available from:</a:t>
            </a:r>
          </a:p>
          <a:p>
            <a:pPr marL="0" indent="0">
              <a:buNone/>
            </a:pPr>
            <a:r>
              <a:rPr lang="pl-PL" sz="2800" dirty="0" smtClean="0">
                <a:hlinkClick r:id="rId3"/>
              </a:rPr>
              <a:t>http</a:t>
            </a:r>
            <a:r>
              <a:rPr lang="pl-PL" sz="2800" dirty="0">
                <a:hlinkClick r:id="rId3"/>
              </a:rPr>
              <a:t>://www.understandingduchamp.com</a:t>
            </a:r>
            <a:r>
              <a:rPr lang="pl-PL" sz="2800" dirty="0" smtClean="0">
                <a:hlinkClick r:id="rId3"/>
              </a:rPr>
              <a:t>/</a:t>
            </a:r>
            <a:r>
              <a:rPr lang="pl-PL" sz="2800" dirty="0" smtClean="0"/>
              <a:t> </a:t>
            </a:r>
            <a:br>
              <a:rPr lang="pl-PL" sz="2800" dirty="0" smtClean="0"/>
            </a:br>
            <a:r>
              <a:rPr lang="pl-PL" sz="2800" dirty="0" smtClean="0"/>
              <a:t>[</a:t>
            </a:r>
            <a:r>
              <a:rPr lang="pl-PL" sz="2800" dirty="0" err="1"/>
              <a:t>Accessed</a:t>
            </a:r>
            <a:r>
              <a:rPr lang="pl-PL" sz="2800" dirty="0"/>
              <a:t> </a:t>
            </a:r>
            <a:r>
              <a:rPr lang="pl-PL" sz="2800" dirty="0" smtClean="0"/>
              <a:t>8 </a:t>
            </a:r>
            <a:r>
              <a:rPr lang="pl-PL" sz="2800" dirty="0"/>
              <a:t>November 2011</a:t>
            </a:r>
            <a:r>
              <a:rPr lang="pl-PL" sz="2800" dirty="0" smtClean="0"/>
              <a:t>]</a:t>
            </a:r>
          </a:p>
          <a:p>
            <a:r>
              <a:rPr lang="en-US" sz="2800" dirty="0"/>
              <a:t>Available </a:t>
            </a:r>
            <a:r>
              <a:rPr lang="en-US" sz="2800" dirty="0" smtClean="0"/>
              <a:t>from:</a:t>
            </a:r>
          </a:p>
          <a:p>
            <a:pPr marL="0" indent="0">
              <a:buNone/>
            </a:pPr>
            <a:r>
              <a:rPr lang="en-US" sz="2800" dirty="0" smtClean="0"/>
              <a:t> </a:t>
            </a:r>
            <a:r>
              <a:rPr lang="is-IS" sz="2800" dirty="0" smtClean="0">
                <a:hlinkClick r:id="rId4"/>
              </a:rPr>
              <a:t>http</a:t>
            </a:r>
            <a:r>
              <a:rPr lang="is-IS" sz="2800" dirty="0">
                <a:hlinkClick r:id="rId4"/>
              </a:rPr>
              <a:t>://www.marcelduchamp.net</a:t>
            </a:r>
            <a:r>
              <a:rPr lang="is-IS" sz="2800" dirty="0" smtClean="0">
                <a:hlinkClick r:id="rId4"/>
              </a:rPr>
              <a:t>/</a:t>
            </a:r>
            <a:r>
              <a:rPr lang="is-IS" sz="2800" dirty="0" smtClean="0"/>
              <a:t> </a:t>
            </a:r>
            <a:br>
              <a:rPr lang="is-IS" sz="2800" dirty="0" smtClean="0"/>
            </a:br>
            <a:r>
              <a:rPr lang="pl-PL" sz="2800" dirty="0" smtClean="0"/>
              <a:t>[</a:t>
            </a:r>
            <a:r>
              <a:rPr lang="pl-PL" sz="2800" dirty="0" err="1"/>
              <a:t>Accessed</a:t>
            </a:r>
            <a:r>
              <a:rPr lang="pl-PL" sz="2800" dirty="0"/>
              <a:t> </a:t>
            </a:r>
            <a:r>
              <a:rPr lang="pl-PL" sz="2800" dirty="0" smtClean="0"/>
              <a:t>14 </a:t>
            </a:r>
            <a:r>
              <a:rPr lang="pl-PL" sz="2800" dirty="0"/>
              <a:t>November 2011</a:t>
            </a:r>
            <a:r>
              <a:rPr lang="pl-PL" sz="2800" dirty="0" smtClean="0"/>
              <a:t>]</a:t>
            </a:r>
            <a:endParaRPr lang="is-IS" sz="2800" dirty="0" smtClean="0"/>
          </a:p>
          <a:p>
            <a:r>
              <a:rPr lang="en-US" sz="2800" dirty="0"/>
              <a:t>Available from:</a:t>
            </a:r>
          </a:p>
          <a:p>
            <a:pPr marL="0" indent="0">
              <a:buNone/>
            </a:pPr>
            <a:r>
              <a:rPr lang="is-IS" sz="2800" dirty="0" smtClean="0">
                <a:hlinkClick r:id="rId5"/>
              </a:rPr>
              <a:t>http</a:t>
            </a:r>
            <a:r>
              <a:rPr lang="is-IS" sz="2800" dirty="0">
                <a:hlinkClick r:id="rId5"/>
              </a:rPr>
              <a:t>://www.beatmuseum.org/duchamp/</a:t>
            </a:r>
            <a:r>
              <a:rPr lang="is-IS" sz="2800" dirty="0" smtClean="0">
                <a:hlinkClick r:id="rId5"/>
              </a:rPr>
              <a:t>marcelduchamp.html</a:t>
            </a:r>
            <a:r>
              <a:rPr lang="is-IS" sz="2800" dirty="0" smtClean="0"/>
              <a:t> </a:t>
            </a:r>
            <a:br>
              <a:rPr lang="is-IS" sz="2800" dirty="0" smtClean="0"/>
            </a:br>
            <a:r>
              <a:rPr lang="pl-PL" sz="2800" dirty="0" smtClean="0"/>
              <a:t>[</a:t>
            </a:r>
            <a:r>
              <a:rPr lang="pl-PL" sz="2800" dirty="0" err="1"/>
              <a:t>Accessed</a:t>
            </a:r>
            <a:r>
              <a:rPr lang="pl-PL" sz="2800" dirty="0"/>
              <a:t> </a:t>
            </a:r>
            <a:r>
              <a:rPr lang="pl-PL" sz="2800" dirty="0" smtClean="0"/>
              <a:t>16 November </a:t>
            </a:r>
            <a:r>
              <a:rPr lang="pl-PL" sz="2800" dirty="0"/>
              <a:t>2011</a:t>
            </a:r>
            <a:r>
              <a:rPr lang="pl-PL" sz="2800" dirty="0" smtClean="0"/>
              <a:t>]</a:t>
            </a:r>
            <a:endParaRPr lang="is-IS" sz="2800" dirty="0" smtClean="0"/>
          </a:p>
          <a:p>
            <a:r>
              <a:rPr lang="en-US" sz="2800" dirty="0"/>
              <a:t>Available from:</a:t>
            </a:r>
          </a:p>
          <a:p>
            <a:pPr marL="0" indent="0">
              <a:buNone/>
            </a:pPr>
            <a:r>
              <a:rPr lang="en-US" sz="2800" dirty="0" smtClean="0">
                <a:hlinkClick r:id="rId6"/>
              </a:rPr>
              <a:t>http</a:t>
            </a:r>
            <a:r>
              <a:rPr lang="en-US" sz="2800" dirty="0">
                <a:hlinkClick r:id="rId6"/>
              </a:rPr>
              <a:t>://members.peak.org/~dadaist/English/Graphics/</a:t>
            </a:r>
            <a:r>
              <a:rPr lang="en-US" sz="2800" dirty="0" smtClean="0">
                <a:hlinkClick r:id="rId6"/>
              </a:rPr>
              <a:t>duchamp.html</a:t>
            </a:r>
            <a:r>
              <a:rPr lang="en-US" sz="2800" dirty="0" smtClean="0"/>
              <a:t/>
            </a:r>
            <a:br>
              <a:rPr lang="en-US" sz="2800" dirty="0" smtClean="0"/>
            </a:br>
            <a:r>
              <a:rPr lang="en-US" sz="2800" dirty="0" smtClean="0"/>
              <a:t> </a:t>
            </a:r>
            <a:r>
              <a:rPr lang="pl-PL" sz="2800" dirty="0"/>
              <a:t>[</a:t>
            </a:r>
            <a:r>
              <a:rPr lang="pl-PL" sz="2800" dirty="0" err="1"/>
              <a:t>Accessed</a:t>
            </a:r>
            <a:r>
              <a:rPr lang="pl-PL" sz="2800" dirty="0"/>
              <a:t> </a:t>
            </a:r>
            <a:r>
              <a:rPr lang="pl-PL" sz="2800" dirty="0" smtClean="0"/>
              <a:t>16 </a:t>
            </a:r>
            <a:r>
              <a:rPr lang="pl-PL" sz="2800" dirty="0"/>
              <a:t>November 2011</a:t>
            </a:r>
            <a:r>
              <a:rPr lang="pl-PL" sz="2800" dirty="0" smtClean="0"/>
              <a:t>]</a:t>
            </a:r>
            <a:endParaRPr lang="en-US" sz="2800" dirty="0" smtClean="0"/>
          </a:p>
          <a:p>
            <a:r>
              <a:rPr lang="en-US" sz="2800" dirty="0"/>
              <a:t>Available from:</a:t>
            </a:r>
          </a:p>
          <a:p>
            <a:pPr marL="0" indent="0">
              <a:buNone/>
            </a:pPr>
            <a:r>
              <a:rPr lang="pl-PL" sz="2800" dirty="0" smtClean="0">
                <a:hlinkClick r:id="rId7"/>
              </a:rPr>
              <a:t>http</a:t>
            </a:r>
            <a:r>
              <a:rPr lang="pl-PL" sz="2800" dirty="0">
                <a:hlinkClick r:id="rId7"/>
              </a:rPr>
              <a:t>://www.understandingduchamp.com/</a:t>
            </a:r>
            <a:r>
              <a:rPr lang="pl-PL" sz="2800" dirty="0" smtClean="0">
                <a:hlinkClick r:id="rId7"/>
              </a:rPr>
              <a:t>text.html</a:t>
            </a:r>
            <a:r>
              <a:rPr lang="pl-PL" sz="2800" dirty="0" smtClean="0"/>
              <a:t/>
            </a:r>
            <a:br>
              <a:rPr lang="pl-PL" sz="2800" dirty="0" smtClean="0"/>
            </a:br>
            <a:r>
              <a:rPr lang="pl-PL" sz="2800" dirty="0" smtClean="0"/>
              <a:t> </a:t>
            </a:r>
            <a:r>
              <a:rPr lang="pl-PL" sz="2800" dirty="0"/>
              <a:t>[</a:t>
            </a:r>
            <a:r>
              <a:rPr lang="pl-PL" sz="2800" dirty="0" err="1"/>
              <a:t>Accessed</a:t>
            </a:r>
            <a:r>
              <a:rPr lang="pl-PL" sz="2800" dirty="0"/>
              <a:t> </a:t>
            </a:r>
            <a:r>
              <a:rPr lang="pl-PL" sz="2800" dirty="0" smtClean="0"/>
              <a:t>13 </a:t>
            </a:r>
            <a:r>
              <a:rPr lang="pl-PL" sz="2800" dirty="0"/>
              <a:t>November 2011]</a:t>
            </a:r>
            <a:r>
              <a:rPr lang="pl-PL" sz="2500" dirty="0"/>
              <a:t/>
            </a:r>
            <a:br>
              <a:rPr lang="pl-PL" sz="2500" dirty="0"/>
            </a:br>
            <a:endParaRPr lang="pl-PL" sz="2500" dirty="0"/>
          </a:p>
          <a:p>
            <a:pPr marL="0" indent="0">
              <a:buNone/>
            </a:pPr>
            <a:endParaRPr lang="pl-PL" dirty="0"/>
          </a:p>
          <a:p>
            <a:endParaRPr lang="en-US" dirty="0" smtClean="0"/>
          </a:p>
          <a:p>
            <a:pPr marL="0" indent="0">
              <a:buNone/>
            </a:pPr>
            <a:endParaRPr lang="en-US" dirty="0"/>
          </a:p>
        </p:txBody>
      </p:sp>
    </p:spTree>
    <p:extLst>
      <p:ext uri="{BB962C8B-B14F-4D97-AF65-F5344CB8AC3E}">
        <p14:creationId xmlns:p14="http://schemas.microsoft.com/office/powerpoint/2010/main" xmlns="" val="3076123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Marcel Ducham</a:t>
            </a:r>
            <a:r>
              <a:rPr lang="en-US" sz="5400" dirty="0"/>
              <a:t>p</a:t>
            </a:r>
          </a:p>
        </p:txBody>
      </p:sp>
      <p:sp>
        <p:nvSpPr>
          <p:cNvPr id="3" name="Content Placeholder 2"/>
          <p:cNvSpPr>
            <a:spLocks noGrp="1"/>
          </p:cNvSpPr>
          <p:nvPr>
            <p:ph idx="1"/>
          </p:nvPr>
        </p:nvSpPr>
        <p:spPr>
          <a:xfrm>
            <a:off x="457200" y="1872670"/>
            <a:ext cx="8229600" cy="3854968"/>
          </a:xfrm>
        </p:spPr>
        <p:txBody>
          <a:bodyPr>
            <a:normAutofit/>
          </a:bodyPr>
          <a:lstStyle/>
          <a:p>
            <a:r>
              <a:rPr lang="en-US" b="1" dirty="0">
                <a:solidFill>
                  <a:srgbClr val="000000"/>
                </a:solidFill>
              </a:rPr>
              <a:t>Marcel Duchamp</a:t>
            </a:r>
            <a:r>
              <a:rPr lang="en-US" dirty="0">
                <a:solidFill>
                  <a:srgbClr val="000000"/>
                </a:solidFill>
              </a:rPr>
              <a:t> </a:t>
            </a:r>
            <a:r>
              <a:rPr lang="en-US" dirty="0" smtClean="0">
                <a:solidFill>
                  <a:srgbClr val="000000"/>
                </a:solidFill>
              </a:rPr>
              <a:t>lived </a:t>
            </a:r>
            <a:r>
              <a:rPr lang="en-US" dirty="0">
                <a:solidFill>
                  <a:srgbClr val="000000"/>
                </a:solidFill>
              </a:rPr>
              <a:t>f</a:t>
            </a:r>
            <a:r>
              <a:rPr lang="en-US" dirty="0" smtClean="0">
                <a:solidFill>
                  <a:srgbClr val="000000"/>
                </a:solidFill>
              </a:rPr>
              <a:t>rom 28 </a:t>
            </a:r>
            <a:r>
              <a:rPr lang="en-US" dirty="0">
                <a:solidFill>
                  <a:srgbClr val="000000"/>
                </a:solidFill>
              </a:rPr>
              <a:t>July 1887 – </a:t>
            </a:r>
            <a:r>
              <a:rPr lang="en-US" dirty="0" smtClean="0">
                <a:solidFill>
                  <a:srgbClr val="000000"/>
                </a:solidFill>
              </a:rPr>
              <a:t>2 </a:t>
            </a:r>
            <a:r>
              <a:rPr lang="en-US" dirty="0">
                <a:solidFill>
                  <a:srgbClr val="000000"/>
                </a:solidFill>
              </a:rPr>
              <a:t>October </a:t>
            </a:r>
            <a:r>
              <a:rPr lang="en-US" dirty="0" smtClean="0">
                <a:solidFill>
                  <a:srgbClr val="000000"/>
                </a:solidFill>
              </a:rPr>
              <a:t>1968</a:t>
            </a:r>
          </a:p>
          <a:p>
            <a:r>
              <a:rPr lang="en-US" dirty="0" smtClean="0">
                <a:solidFill>
                  <a:srgbClr val="000000"/>
                </a:solidFill>
              </a:rPr>
              <a:t>He was a French artist whose work is most often associated with the </a:t>
            </a:r>
            <a:r>
              <a:rPr lang="en-US" dirty="0">
                <a:solidFill>
                  <a:srgbClr val="000000"/>
                </a:solidFill>
              </a:rPr>
              <a:t>D</a:t>
            </a:r>
            <a:r>
              <a:rPr lang="en-US" dirty="0" smtClean="0">
                <a:solidFill>
                  <a:srgbClr val="000000"/>
                </a:solidFill>
              </a:rPr>
              <a:t>adaist and Surrealist movements.</a:t>
            </a:r>
          </a:p>
          <a:p>
            <a:r>
              <a:rPr lang="en-US" dirty="0" smtClean="0">
                <a:solidFill>
                  <a:srgbClr val="000000"/>
                </a:solidFill>
              </a:rPr>
              <a:t>He is still considered to be one of the best 20</a:t>
            </a:r>
            <a:r>
              <a:rPr lang="en-US" baseline="30000" dirty="0" smtClean="0">
                <a:solidFill>
                  <a:srgbClr val="000000"/>
                </a:solidFill>
              </a:rPr>
              <a:t>th</a:t>
            </a:r>
            <a:r>
              <a:rPr lang="en-US" dirty="0" smtClean="0">
                <a:solidFill>
                  <a:srgbClr val="000000"/>
                </a:solidFill>
              </a:rPr>
              <a:t> century artists. </a:t>
            </a:r>
            <a:endParaRPr lang="en-US" dirty="0">
              <a:solidFill>
                <a:srgbClr val="000000"/>
              </a:solidFill>
            </a:endParaRPr>
          </a:p>
        </p:txBody>
      </p:sp>
    </p:spTree>
    <p:extLst>
      <p:ext uri="{BB962C8B-B14F-4D97-AF65-F5344CB8AC3E}">
        <p14:creationId xmlns:p14="http://schemas.microsoft.com/office/powerpoint/2010/main" xmlns="" val="1931313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 Life </a:t>
            </a:r>
            <a:endParaRPr lang="en-US" dirty="0"/>
          </a:p>
        </p:txBody>
      </p:sp>
      <p:sp>
        <p:nvSpPr>
          <p:cNvPr id="3" name="Content Placeholder 2"/>
          <p:cNvSpPr>
            <a:spLocks noGrp="1"/>
          </p:cNvSpPr>
          <p:nvPr>
            <p:ph idx="1"/>
          </p:nvPr>
        </p:nvSpPr>
        <p:spPr>
          <a:xfrm>
            <a:off x="457200" y="1600200"/>
            <a:ext cx="8229600" cy="5000137"/>
          </a:xfrm>
        </p:spPr>
        <p:txBody>
          <a:bodyPr>
            <a:normAutofit lnSpcReduction="10000"/>
          </a:bodyPr>
          <a:lstStyle/>
          <a:p>
            <a:r>
              <a:rPr lang="en-US" dirty="0">
                <a:solidFill>
                  <a:srgbClr val="000000"/>
                </a:solidFill>
              </a:rPr>
              <a:t>Marcel Duchamp was born in </a:t>
            </a:r>
            <a:r>
              <a:rPr lang="en-US" dirty="0" smtClean="0">
                <a:solidFill>
                  <a:srgbClr val="000000"/>
                </a:solidFill>
              </a:rPr>
              <a:t>the “Haute</a:t>
            </a:r>
            <a:r>
              <a:rPr lang="en-US" dirty="0">
                <a:solidFill>
                  <a:srgbClr val="000000"/>
                </a:solidFill>
              </a:rPr>
              <a:t>-</a:t>
            </a:r>
            <a:r>
              <a:rPr lang="en-US" dirty="0" smtClean="0">
                <a:solidFill>
                  <a:srgbClr val="000000"/>
                </a:solidFill>
              </a:rPr>
              <a:t>Normandie” </a:t>
            </a:r>
            <a:r>
              <a:rPr lang="en-US" dirty="0">
                <a:solidFill>
                  <a:srgbClr val="000000"/>
                </a:solidFill>
              </a:rPr>
              <a:t>region of </a:t>
            </a:r>
            <a:r>
              <a:rPr lang="en-US" dirty="0" smtClean="0">
                <a:solidFill>
                  <a:srgbClr val="000000"/>
                </a:solidFill>
              </a:rPr>
              <a:t>France</a:t>
            </a:r>
          </a:p>
          <a:p>
            <a:r>
              <a:rPr lang="en-US" dirty="0" smtClean="0"/>
              <a:t>He was raised in </a:t>
            </a:r>
            <a:r>
              <a:rPr lang="en-US" dirty="0"/>
              <a:t>a family that enjoyed cultural activities</a:t>
            </a:r>
            <a:r>
              <a:rPr lang="en-US" dirty="0" smtClean="0"/>
              <a:t>.</a:t>
            </a:r>
          </a:p>
          <a:p>
            <a:r>
              <a:rPr lang="en-US" dirty="0" smtClean="0"/>
              <a:t>His maternal grandmother was a painter and engraver and she was the one who inspired him with the idea of being an artist</a:t>
            </a:r>
          </a:p>
          <a:p>
            <a:r>
              <a:rPr lang="en-US" dirty="0" smtClean="0"/>
              <a:t>As a child he loved to spend time with his family while playing chess, reading books and painting.</a:t>
            </a:r>
          </a:p>
        </p:txBody>
      </p:sp>
      <p:sp>
        <p:nvSpPr>
          <p:cNvPr id="4" name="TextBox 3"/>
          <p:cNvSpPr txBox="1"/>
          <p:nvPr/>
        </p:nvSpPr>
        <p:spPr>
          <a:xfrm>
            <a:off x="-568036" y="568036"/>
            <a:ext cx="4197927" cy="923330"/>
          </a:xfrm>
          <a:prstGeom prst="rect">
            <a:avLst/>
          </a:prstGeom>
          <a:noFill/>
        </p:spPr>
        <p:txBody>
          <a:bodyPr wrap="square" rtlCol="0">
            <a:spAutoFit/>
          </a:bodyPr>
          <a:lstStyle/>
          <a:p>
            <a:r>
              <a:rPr lang="en-US" dirty="0" smtClean="0">
                <a:solidFill>
                  <a:srgbClr val="FF0000"/>
                </a:solidFill>
              </a:rPr>
              <a:t>How did he become an artist , did he get formal training, did his experiences in life have an impact on the work he produc</a:t>
            </a:r>
            <a:r>
              <a:rPr lang="en-US" dirty="0" smtClean="0"/>
              <a:t>ed</a:t>
            </a:r>
            <a:endParaRPr lang="en-US" dirty="0"/>
          </a:p>
        </p:txBody>
      </p:sp>
    </p:spTree>
    <p:extLst>
      <p:ext uri="{BB962C8B-B14F-4D97-AF65-F5344CB8AC3E}">
        <p14:creationId xmlns:p14="http://schemas.microsoft.com/office/powerpoint/2010/main" xmlns="" val="4276316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 </a:t>
            </a:r>
            <a:r>
              <a:rPr lang="en-US" b="1" dirty="0" smtClean="0"/>
              <a:t>Readymade</a:t>
            </a:r>
            <a:r>
              <a:rPr lang="en-US" dirty="0" smtClean="0"/>
              <a:t> concept</a:t>
            </a:r>
            <a:endParaRPr lang="en-US" dirty="0"/>
          </a:p>
        </p:txBody>
      </p:sp>
      <p:sp>
        <p:nvSpPr>
          <p:cNvPr id="3" name="Content Placeholder 2"/>
          <p:cNvSpPr>
            <a:spLocks noGrp="1"/>
          </p:cNvSpPr>
          <p:nvPr>
            <p:ph idx="1"/>
          </p:nvPr>
        </p:nvSpPr>
        <p:spPr>
          <a:xfrm>
            <a:off x="457199" y="1417638"/>
            <a:ext cx="8390153" cy="5141056"/>
          </a:xfrm>
        </p:spPr>
        <p:txBody>
          <a:bodyPr>
            <a:normAutofit fontScale="92500" lnSpcReduction="20000"/>
          </a:bodyPr>
          <a:lstStyle/>
          <a:p>
            <a:r>
              <a:rPr lang="en-US" dirty="0" smtClean="0"/>
              <a:t>In </a:t>
            </a:r>
            <a:r>
              <a:rPr lang="en-US" dirty="0"/>
              <a:t>the 1910s – </a:t>
            </a:r>
            <a:r>
              <a:rPr lang="en-US" dirty="0" smtClean="0"/>
              <a:t>Duchamp invented the “readymade” concept</a:t>
            </a:r>
          </a:p>
          <a:p>
            <a:r>
              <a:rPr lang="en-US" dirty="0" smtClean="0"/>
              <a:t>These were ordinary </a:t>
            </a:r>
            <a:r>
              <a:rPr lang="en-US" dirty="0"/>
              <a:t>manufactured objects that the artist selected and </a:t>
            </a:r>
            <a:r>
              <a:rPr lang="en-US" dirty="0" smtClean="0"/>
              <a:t>modified.</a:t>
            </a:r>
            <a:endParaRPr lang="en-US" dirty="0"/>
          </a:p>
          <a:p>
            <a:r>
              <a:rPr lang="en-US" dirty="0" smtClean="0"/>
              <a:t> As an anecdote he called it ‘retinal art’ as </a:t>
            </a:r>
            <a:r>
              <a:rPr lang="en-US" dirty="0"/>
              <a:t>this refers to art whose appeal is mainly or exclusively to the eye rather than to the mind</a:t>
            </a:r>
            <a:r>
              <a:rPr lang="en-US" dirty="0" smtClean="0"/>
              <a:t>.</a:t>
            </a:r>
          </a:p>
          <a:p>
            <a:r>
              <a:rPr lang="en-US" dirty="0"/>
              <a:t>By simply choosing the object (or objects) and repositioning or joining, titling and signing it, the object became art. As the process involved the least amount of interaction between artist and art, it represented the most extreme form of minimalism up to that time.</a:t>
            </a:r>
          </a:p>
        </p:txBody>
      </p:sp>
    </p:spTree>
    <p:extLst>
      <p:ext uri="{BB962C8B-B14F-4D97-AF65-F5344CB8AC3E}">
        <p14:creationId xmlns:p14="http://schemas.microsoft.com/office/powerpoint/2010/main" xmlns="" val="2222431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b="1" i="1" dirty="0" err="1"/>
              <a:t>Roue</a:t>
            </a:r>
            <a:r>
              <a:rPr lang="pl-PL" b="1" i="1" dirty="0"/>
              <a:t> de </a:t>
            </a:r>
            <a:r>
              <a:rPr lang="pl-PL" b="1" i="1" dirty="0" err="1"/>
              <a:t>bicyclette</a:t>
            </a:r>
            <a:r>
              <a:rPr lang="pl-PL" b="1" i="1" dirty="0"/>
              <a:t> </a:t>
            </a:r>
            <a:r>
              <a:rPr lang="pl-PL" b="1" dirty="0"/>
              <a:t>(Bicycle Wheel)</a:t>
            </a:r>
            <a:endParaRPr lang="en-US" dirty="0"/>
          </a:p>
        </p:txBody>
      </p:sp>
      <p:sp>
        <p:nvSpPr>
          <p:cNvPr id="3" name="Content Placeholder 2"/>
          <p:cNvSpPr>
            <a:spLocks noGrp="1"/>
          </p:cNvSpPr>
          <p:nvPr>
            <p:ph idx="1"/>
          </p:nvPr>
        </p:nvSpPr>
        <p:spPr>
          <a:xfrm>
            <a:off x="457200" y="1506939"/>
            <a:ext cx="8229600" cy="4885186"/>
          </a:xfrm>
        </p:spPr>
        <p:txBody>
          <a:bodyPr>
            <a:normAutofit/>
          </a:bodyPr>
          <a:lstStyle/>
          <a:p>
            <a:r>
              <a:rPr lang="en-US" i="1" dirty="0">
                <a:solidFill>
                  <a:srgbClr val="000000"/>
                </a:solidFill>
              </a:rPr>
              <a:t>Bicycle Wheel </a:t>
            </a:r>
            <a:r>
              <a:rPr lang="en-US" dirty="0">
                <a:solidFill>
                  <a:srgbClr val="000000"/>
                </a:solidFill>
              </a:rPr>
              <a:t>is often considered Duchamp’s first </a:t>
            </a:r>
            <a:r>
              <a:rPr lang="en-US" b="1" dirty="0" smtClean="0">
                <a:solidFill>
                  <a:srgbClr val="000000"/>
                </a:solidFill>
              </a:rPr>
              <a:t>readymade.</a:t>
            </a:r>
          </a:p>
          <a:p>
            <a:r>
              <a:rPr lang="en-US" dirty="0" smtClean="0"/>
              <a:t>Conversely</a:t>
            </a:r>
            <a:r>
              <a:rPr lang="en-US" dirty="0"/>
              <a:t>, Duchamp explained, he had produced </a:t>
            </a:r>
            <a:r>
              <a:rPr lang="en-US" i="1" dirty="0"/>
              <a:t>Bicycle Wheel</a:t>
            </a:r>
            <a:r>
              <a:rPr lang="en-US" dirty="0"/>
              <a:t> because he enjoyed watching the wheel spinning </a:t>
            </a:r>
            <a:r>
              <a:rPr lang="en-US" dirty="0" smtClean="0"/>
              <a:t>and thus attached a stool to it as a base.</a:t>
            </a:r>
          </a:p>
          <a:p>
            <a:r>
              <a:rPr lang="en-US" dirty="0"/>
              <a:t> </a:t>
            </a:r>
            <a:r>
              <a:rPr lang="en-US" dirty="0" smtClean="0"/>
              <a:t>But there was a real reason, and an underlying object which was the reason this was created.</a:t>
            </a:r>
          </a:p>
          <a:p>
            <a:pPr marL="0" indent="0">
              <a:buNone/>
            </a:pPr>
            <a:endParaRPr lang="en-US" dirty="0">
              <a:solidFill>
                <a:srgbClr val="000000"/>
              </a:solidFill>
            </a:endParaRPr>
          </a:p>
        </p:txBody>
      </p:sp>
    </p:spTree>
    <p:extLst>
      <p:ext uri="{BB962C8B-B14F-4D97-AF65-F5344CB8AC3E}">
        <p14:creationId xmlns:p14="http://schemas.microsoft.com/office/powerpoint/2010/main" xmlns="" val="2897835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rouebicyclette.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830385" y="0"/>
            <a:ext cx="5313616" cy="6858000"/>
          </a:xfrm>
          <a:prstGeom prst="rect">
            <a:avLst/>
          </a:prstGeom>
        </p:spPr>
      </p:pic>
      <p:sp>
        <p:nvSpPr>
          <p:cNvPr id="5" name="TextBox 4"/>
          <p:cNvSpPr txBox="1"/>
          <p:nvPr/>
        </p:nvSpPr>
        <p:spPr>
          <a:xfrm>
            <a:off x="0" y="1210283"/>
            <a:ext cx="4017739" cy="5293756"/>
          </a:xfrm>
          <a:prstGeom prst="rect">
            <a:avLst/>
          </a:prstGeom>
          <a:noFill/>
        </p:spPr>
        <p:txBody>
          <a:bodyPr wrap="square" rtlCol="0">
            <a:spAutoFit/>
          </a:bodyPr>
          <a:lstStyle/>
          <a:p>
            <a:r>
              <a:rPr lang="en-US" sz="3200" dirty="0"/>
              <a:t>But the concept </a:t>
            </a:r>
            <a:r>
              <a:rPr lang="en-US" sz="3200" dirty="0" smtClean="0"/>
              <a:t>that lies between the lines is a </a:t>
            </a:r>
            <a:r>
              <a:rPr lang="en-US" sz="3200" dirty="0" smtClean="0">
                <a:solidFill>
                  <a:srgbClr val="000000"/>
                </a:solidFill>
              </a:rPr>
              <a:t>recurring theme of </a:t>
            </a:r>
            <a:r>
              <a:rPr lang="en-US" sz="3200" b="1" dirty="0">
                <a:solidFill>
                  <a:srgbClr val="000000"/>
                </a:solidFill>
              </a:rPr>
              <a:t>movement and hypnotic power </a:t>
            </a:r>
            <a:r>
              <a:rPr lang="en-US" sz="3200" dirty="0">
                <a:solidFill>
                  <a:srgbClr val="000000"/>
                </a:solidFill>
              </a:rPr>
              <a:t>which is seen in his other </a:t>
            </a:r>
            <a:r>
              <a:rPr lang="en-US" sz="3200" dirty="0" smtClean="0">
                <a:solidFill>
                  <a:srgbClr val="000000"/>
                </a:solidFill>
              </a:rPr>
              <a:t>artworks like </a:t>
            </a:r>
          </a:p>
          <a:p>
            <a:r>
              <a:rPr lang="en-US" sz="3200" i="1" dirty="0" smtClean="0"/>
              <a:t>Nude </a:t>
            </a:r>
            <a:r>
              <a:rPr lang="en-US" sz="3200" i="1" dirty="0"/>
              <a:t>Descending a Staircase</a:t>
            </a:r>
            <a:r>
              <a:rPr lang="en-US" sz="3200" dirty="0"/>
              <a:t> (1912</a:t>
            </a:r>
            <a:r>
              <a:rPr lang="en-US" sz="3200" dirty="0" smtClean="0"/>
              <a:t>) &amp; </a:t>
            </a:r>
          </a:p>
          <a:p>
            <a:r>
              <a:rPr lang="de-DE" sz="3200" i="1" dirty="0" smtClean="0"/>
              <a:t>Rotoreliefs</a:t>
            </a:r>
            <a:r>
              <a:rPr lang="de-DE" sz="3200" dirty="0" smtClean="0"/>
              <a:t> </a:t>
            </a:r>
            <a:r>
              <a:rPr lang="de-DE" sz="3200" dirty="0"/>
              <a:t>(1935)</a:t>
            </a:r>
            <a:endParaRPr lang="en-US" sz="3200" dirty="0">
              <a:solidFill>
                <a:srgbClr val="000000"/>
              </a:solidFill>
            </a:endParaRPr>
          </a:p>
          <a:p>
            <a:endParaRPr lang="en-US" dirty="0"/>
          </a:p>
        </p:txBody>
      </p:sp>
      <p:sp>
        <p:nvSpPr>
          <p:cNvPr id="6" name="TextBox 5"/>
          <p:cNvSpPr txBox="1"/>
          <p:nvPr/>
        </p:nvSpPr>
        <p:spPr>
          <a:xfrm>
            <a:off x="0" y="395604"/>
            <a:ext cx="3643028" cy="646331"/>
          </a:xfrm>
          <a:prstGeom prst="rect">
            <a:avLst/>
          </a:prstGeom>
          <a:noFill/>
        </p:spPr>
        <p:txBody>
          <a:bodyPr wrap="square" rtlCol="0">
            <a:spAutoFit/>
          </a:bodyPr>
          <a:lstStyle/>
          <a:p>
            <a:r>
              <a:rPr lang="pl-PL" sz="3600" b="1" i="1" dirty="0" err="1"/>
              <a:t>Roue</a:t>
            </a:r>
            <a:r>
              <a:rPr lang="pl-PL" sz="3600" b="1" i="1" dirty="0"/>
              <a:t> de </a:t>
            </a:r>
            <a:r>
              <a:rPr lang="pl-PL" sz="3600" b="1" i="1" dirty="0" err="1"/>
              <a:t>bicyclette</a:t>
            </a:r>
            <a:r>
              <a:rPr lang="pl-PL" sz="3600" b="1" i="1" dirty="0"/>
              <a:t> </a:t>
            </a:r>
            <a:endParaRPr lang="en-US" sz="3600" dirty="0"/>
          </a:p>
        </p:txBody>
      </p:sp>
      <p:sp>
        <p:nvSpPr>
          <p:cNvPr id="7" name="TextBox 6"/>
          <p:cNvSpPr txBox="1"/>
          <p:nvPr/>
        </p:nvSpPr>
        <p:spPr>
          <a:xfrm>
            <a:off x="3643028" y="4405745"/>
            <a:ext cx="3201117" cy="646331"/>
          </a:xfrm>
          <a:prstGeom prst="rect">
            <a:avLst/>
          </a:prstGeom>
          <a:noFill/>
        </p:spPr>
        <p:txBody>
          <a:bodyPr wrap="square" rtlCol="0">
            <a:spAutoFit/>
          </a:bodyPr>
          <a:lstStyle/>
          <a:p>
            <a:r>
              <a:rPr lang="en-US" dirty="0" smtClean="0"/>
              <a:t>What are your personal views about this kind of work</a:t>
            </a:r>
            <a:endParaRPr lang="en-US" dirty="0"/>
          </a:p>
        </p:txBody>
      </p:sp>
    </p:spTree>
    <p:extLst>
      <p:ext uri="{BB962C8B-B14F-4D97-AF65-F5344CB8AC3E}">
        <p14:creationId xmlns:p14="http://schemas.microsoft.com/office/powerpoint/2010/main" xmlns="" val="1400075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32415"/>
          </a:xfrm>
        </p:spPr>
        <p:txBody>
          <a:bodyPr>
            <a:normAutofit/>
          </a:bodyPr>
          <a:lstStyle/>
          <a:p>
            <a:r>
              <a:rPr lang="en-US" u="sng" dirty="0" smtClean="0"/>
              <a:t>His best known Readymade: </a:t>
            </a:r>
            <a:r>
              <a:rPr lang="en-US" sz="6700" i="1" dirty="0"/>
              <a:t>“Fontaine” </a:t>
            </a:r>
            <a:endParaRPr lang="en-US" u="sng" dirty="0"/>
          </a:p>
        </p:txBody>
      </p:sp>
      <p:sp>
        <p:nvSpPr>
          <p:cNvPr id="3" name="Content Placeholder 2"/>
          <p:cNvSpPr>
            <a:spLocks noGrp="1"/>
          </p:cNvSpPr>
          <p:nvPr>
            <p:ph idx="1"/>
          </p:nvPr>
        </p:nvSpPr>
        <p:spPr>
          <a:xfrm>
            <a:off x="457200" y="2332096"/>
            <a:ext cx="8015442" cy="4143372"/>
          </a:xfrm>
        </p:spPr>
        <p:txBody>
          <a:bodyPr/>
          <a:lstStyle/>
          <a:p>
            <a:r>
              <a:rPr lang="en-US" dirty="0"/>
              <a:t>In 1917 Duchamp sent a "work" called "Fountain" to the New York "Independent </a:t>
            </a:r>
            <a:r>
              <a:rPr lang="en-US" dirty="0" smtClean="0"/>
              <a:t>Show”</a:t>
            </a:r>
          </a:p>
          <a:p>
            <a:r>
              <a:rPr lang="en-US" dirty="0" smtClean="0"/>
              <a:t>It was a perfectly </a:t>
            </a:r>
            <a:r>
              <a:rPr lang="en-US" dirty="0"/>
              <a:t>ordinary urinal </a:t>
            </a:r>
            <a:r>
              <a:rPr lang="en-US" dirty="0" smtClean="0"/>
              <a:t>which he </a:t>
            </a:r>
            <a:r>
              <a:rPr lang="en-US" dirty="0"/>
              <a:t>submitted </a:t>
            </a:r>
            <a:r>
              <a:rPr lang="en-US" dirty="0" smtClean="0"/>
              <a:t>for </a:t>
            </a:r>
            <a:r>
              <a:rPr lang="en-US" dirty="0"/>
              <a:t>an exhibition which</a:t>
            </a:r>
            <a:r>
              <a:rPr lang="en-US" dirty="0" smtClean="0"/>
              <a:t>, only because </a:t>
            </a:r>
            <a:r>
              <a:rPr lang="en-US" dirty="0"/>
              <a:t>its </a:t>
            </a:r>
            <a:r>
              <a:rPr lang="en-US" dirty="0" smtClean="0"/>
              <a:t>organizers </a:t>
            </a:r>
            <a:r>
              <a:rPr lang="en-US" dirty="0"/>
              <a:t>had </a:t>
            </a:r>
            <a:r>
              <a:rPr lang="en-US" dirty="0" smtClean="0"/>
              <a:t>said that anything that helped </a:t>
            </a:r>
            <a:r>
              <a:rPr lang="en-US" dirty="0"/>
              <a:t>cover </a:t>
            </a:r>
            <a:r>
              <a:rPr lang="en-US" dirty="0" smtClean="0"/>
              <a:t>costs could be displayed.</a:t>
            </a:r>
          </a:p>
          <a:p>
            <a:endParaRPr lang="en-US" dirty="0"/>
          </a:p>
        </p:txBody>
      </p:sp>
    </p:spTree>
    <p:extLst>
      <p:ext uri="{BB962C8B-B14F-4D97-AF65-F5344CB8AC3E}">
        <p14:creationId xmlns:p14="http://schemas.microsoft.com/office/powerpoint/2010/main" xmlns="" val="3605183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21201" y="0"/>
            <a:ext cx="4022799" cy="6857999"/>
          </a:xfrm>
        </p:spPr>
        <p:txBody>
          <a:bodyPr>
            <a:normAutofit fontScale="92500" lnSpcReduction="10000"/>
          </a:bodyPr>
          <a:lstStyle/>
          <a:p>
            <a:r>
              <a:rPr lang="en-US" dirty="0"/>
              <a:t>Once he had purchased it, he turned it up upside </a:t>
            </a:r>
            <a:r>
              <a:rPr lang="en-US" dirty="0" smtClean="0"/>
              <a:t>down</a:t>
            </a:r>
          </a:p>
          <a:p>
            <a:r>
              <a:rPr lang="en-US" dirty="0" smtClean="0"/>
              <a:t>Gave it a name </a:t>
            </a:r>
            <a:r>
              <a:rPr lang="en-US" i="1" dirty="0" smtClean="0"/>
              <a:t>“Fontaine” </a:t>
            </a:r>
            <a:r>
              <a:rPr lang="en-US" dirty="0"/>
              <a:t>and signed Richard Mutt (the owner of a large equipment-producing company). </a:t>
            </a:r>
          </a:p>
          <a:p>
            <a:r>
              <a:rPr lang="en-US" dirty="0" smtClean="0"/>
              <a:t>So</a:t>
            </a:r>
            <a:r>
              <a:rPr lang="en-US" dirty="0"/>
              <a:t>, as it had a </a:t>
            </a:r>
            <a:r>
              <a:rPr lang="en-US" b="1" dirty="0"/>
              <a:t>name and an author</a:t>
            </a:r>
            <a:r>
              <a:rPr lang="en-US" dirty="0"/>
              <a:t>, it had all the </a:t>
            </a:r>
            <a:r>
              <a:rPr lang="en-US" dirty="0" smtClean="0"/>
              <a:t>required properties </a:t>
            </a:r>
            <a:r>
              <a:rPr lang="en-US" dirty="0"/>
              <a:t>of a work of art. </a:t>
            </a:r>
            <a:endParaRPr lang="en-US" dirty="0" smtClean="0"/>
          </a:p>
        </p:txBody>
      </p:sp>
      <p:pic>
        <p:nvPicPr>
          <p:cNvPr id="4" name="Picture 3" descr="4-3I01505-urinoir.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5121201" cy="6579516"/>
          </a:xfrm>
          <a:prstGeom prst="rect">
            <a:avLst/>
          </a:prstGeom>
        </p:spPr>
      </p:pic>
    </p:spTree>
    <p:extLst>
      <p:ext uri="{BB962C8B-B14F-4D97-AF65-F5344CB8AC3E}">
        <p14:creationId xmlns:p14="http://schemas.microsoft.com/office/powerpoint/2010/main" xmlns="" val="2944093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711" y="395604"/>
            <a:ext cx="8597545" cy="5539979"/>
          </a:xfrm>
          <a:prstGeom prst="rect">
            <a:avLst/>
          </a:prstGeom>
        </p:spPr>
        <p:txBody>
          <a:bodyPr wrap="square">
            <a:spAutoFit/>
          </a:bodyPr>
          <a:lstStyle/>
          <a:p>
            <a:r>
              <a:rPr lang="en-US" sz="2800" dirty="0"/>
              <a:t>Still, the selection committee turned it down</a:t>
            </a:r>
            <a:r>
              <a:rPr lang="en-US" sz="2800" dirty="0" smtClean="0"/>
              <a:t>.</a:t>
            </a:r>
          </a:p>
          <a:p>
            <a:r>
              <a:rPr lang="en-US" sz="2800" dirty="0"/>
              <a:t>When the exhibition </a:t>
            </a:r>
            <a:r>
              <a:rPr lang="en-US" sz="2800" dirty="0" smtClean="0"/>
              <a:t>started, </a:t>
            </a:r>
            <a:r>
              <a:rPr lang="en-US" sz="2800" dirty="0"/>
              <a:t>Duchamp asked a friend (who was </a:t>
            </a:r>
            <a:r>
              <a:rPr lang="en-US" sz="2800" dirty="0" smtClean="0"/>
              <a:t>a </a:t>
            </a:r>
            <a:r>
              <a:rPr lang="en-US" sz="2800" dirty="0"/>
              <a:t>rich collector) to ask for Richard </a:t>
            </a:r>
            <a:r>
              <a:rPr lang="en-US" sz="2800" dirty="0" smtClean="0"/>
              <a:t>Mutt’s “</a:t>
            </a:r>
            <a:r>
              <a:rPr lang="en-US" sz="2800" i="1" dirty="0" smtClean="0"/>
              <a:t>Fontaine”</a:t>
            </a:r>
            <a:r>
              <a:rPr lang="en-US" sz="2800" dirty="0" smtClean="0"/>
              <a:t>.</a:t>
            </a:r>
            <a:br>
              <a:rPr lang="en-US" sz="2800" dirty="0" smtClean="0"/>
            </a:br>
            <a:r>
              <a:rPr lang="en-US" sz="2800" dirty="0" smtClean="0"/>
              <a:t> </a:t>
            </a:r>
            <a:r>
              <a:rPr lang="en-US" sz="2800" dirty="0"/>
              <a:t>On learning that it was not on display, this rich collector, who was </a:t>
            </a:r>
            <a:r>
              <a:rPr lang="en-US" sz="2800" dirty="0" smtClean="0"/>
              <a:t>intending </a:t>
            </a:r>
            <a:r>
              <a:rPr lang="en-US" sz="2800" dirty="0"/>
              <a:t>to buy it, was </a:t>
            </a:r>
            <a:r>
              <a:rPr lang="en-US" sz="2800" dirty="0" smtClean="0"/>
              <a:t>outraged and a big scene was created as it was not showcased. </a:t>
            </a:r>
          </a:p>
          <a:p>
            <a:r>
              <a:rPr lang="en-US" sz="2800" dirty="0" smtClean="0"/>
              <a:t>Later Duchamp </a:t>
            </a:r>
            <a:r>
              <a:rPr lang="en-US" sz="2800" dirty="0"/>
              <a:t>published a series of articles on “The Richard Mutt Case”. In them, he wrote some of the most </a:t>
            </a:r>
            <a:r>
              <a:rPr lang="en-US" sz="2800" dirty="0" smtClean="0"/>
              <a:t>revolutionary statements </a:t>
            </a:r>
            <a:r>
              <a:rPr lang="en-US" sz="2800" dirty="0"/>
              <a:t>on </a:t>
            </a:r>
            <a:r>
              <a:rPr lang="en-US" sz="2800" dirty="0" smtClean="0"/>
              <a:t>art.</a:t>
            </a:r>
          </a:p>
          <a:p>
            <a:r>
              <a:rPr lang="en-US" sz="2800" dirty="0"/>
              <a:t>This is how it became Duchamp’s most popular </a:t>
            </a:r>
            <a:r>
              <a:rPr lang="en-US" sz="2800" dirty="0" smtClean="0"/>
              <a:t>readymade.</a:t>
            </a:r>
          </a:p>
          <a:p>
            <a:endParaRPr lang="en-US" dirty="0"/>
          </a:p>
        </p:txBody>
      </p:sp>
    </p:spTree>
    <p:extLst>
      <p:ext uri="{BB962C8B-B14F-4D97-AF65-F5344CB8AC3E}">
        <p14:creationId xmlns:p14="http://schemas.microsoft.com/office/powerpoint/2010/main" xmlns="" val="16959944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201</TotalTime>
  <Words>902</Words>
  <Application>Microsoft Macintosh PowerPoint</Application>
  <PresentationFormat>On-screen Show (4:3)</PresentationFormat>
  <Paragraphs>77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Marcel Duchamp</vt:lpstr>
      <vt:lpstr>Marcel Duchamp</vt:lpstr>
      <vt:lpstr>His Life </vt:lpstr>
      <vt:lpstr>His Readymade concept</vt:lpstr>
      <vt:lpstr>Roue de bicyclette (Bicycle Wheel)</vt:lpstr>
      <vt:lpstr>Slide 6</vt:lpstr>
      <vt:lpstr>His best known Readymade: “Fontaine” </vt:lpstr>
      <vt:lpstr>Slide 8</vt:lpstr>
      <vt:lpstr>Slide 9</vt:lpstr>
      <vt:lpstr>Fresh Widow</vt:lpstr>
      <vt:lpstr>Slide 11</vt:lpstr>
      <vt:lpstr>TIMELINE </vt:lpstr>
      <vt:lpstr>Slide 13</vt:lpstr>
      <vt:lpstr>Bibliography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Marcel Duchamp</dc:title>
  <dc:creator>Apple</dc:creator>
  <cp:lastModifiedBy>ksukhani</cp:lastModifiedBy>
  <cp:revision>22</cp:revision>
  <dcterms:created xsi:type="dcterms:W3CDTF">2011-11-16T06:47:11Z</dcterms:created>
  <dcterms:modified xsi:type="dcterms:W3CDTF">2011-12-02T09:00:59Z</dcterms:modified>
</cp:coreProperties>
</file>